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401" r:id="rId3"/>
    <p:sldId id="277" r:id="rId4"/>
    <p:sldId id="425" r:id="rId5"/>
    <p:sldId id="427" r:id="rId6"/>
    <p:sldId id="426" r:id="rId7"/>
    <p:sldId id="428" r:id="rId8"/>
    <p:sldId id="429" r:id="rId9"/>
    <p:sldId id="430" r:id="rId10"/>
    <p:sldId id="453" r:id="rId11"/>
    <p:sldId id="454" r:id="rId12"/>
    <p:sldId id="455" r:id="rId13"/>
    <p:sldId id="456" r:id="rId14"/>
    <p:sldId id="457" r:id="rId15"/>
    <p:sldId id="431" r:id="rId16"/>
    <p:sldId id="432" r:id="rId17"/>
    <p:sldId id="433" r:id="rId18"/>
    <p:sldId id="434" r:id="rId19"/>
    <p:sldId id="435" r:id="rId20"/>
    <p:sldId id="436" r:id="rId21"/>
    <p:sldId id="437" r:id="rId22"/>
    <p:sldId id="438" r:id="rId23"/>
    <p:sldId id="439" r:id="rId24"/>
    <p:sldId id="440" r:id="rId25"/>
    <p:sldId id="447" r:id="rId26"/>
    <p:sldId id="442" r:id="rId27"/>
    <p:sldId id="450" r:id="rId28"/>
    <p:sldId id="451" r:id="rId29"/>
    <p:sldId id="449" r:id="rId30"/>
    <p:sldId id="443" r:id="rId31"/>
    <p:sldId id="444" r:id="rId32"/>
    <p:sldId id="445" r:id="rId33"/>
    <p:sldId id="446" r:id="rId34"/>
    <p:sldId id="448" r:id="rId35"/>
    <p:sldId id="452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2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4 Havo.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36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4.15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Kom je er niet uit, lees de theorie voor de opdracht uit h4.</a:t>
            </a:r>
          </a:p>
          <a:p>
            <a:r>
              <a:rPr lang="nl-NL" sz="2500" dirty="0" smtClean="0"/>
              <a:t>Eerder klaar? Gesloten vragen H4</a:t>
            </a:r>
          </a:p>
          <a:p>
            <a:r>
              <a:rPr lang="nl-NL" sz="2500" dirty="0" smtClean="0"/>
              <a:t>10 minuten de tijd. </a:t>
            </a:r>
            <a:endParaRPr lang="nl-NL" sz="2500" dirty="0"/>
          </a:p>
          <a:p>
            <a:r>
              <a:rPr lang="nl-NL" sz="2500" dirty="0" smtClean="0"/>
              <a:t>Na 6 minuten mag je overleggen, ik geef dit aan.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140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61667" b="465"/>
          <a:stretch/>
        </p:blipFill>
        <p:spPr>
          <a:xfrm>
            <a:off x="0" y="88900"/>
            <a:ext cx="4673600" cy="38989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50417" b="-3101"/>
          <a:stretch/>
        </p:blipFill>
        <p:spPr>
          <a:xfrm>
            <a:off x="0" y="88900"/>
            <a:ext cx="6045200" cy="40386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35208" b="1113"/>
          <a:stretch/>
        </p:blipFill>
        <p:spPr>
          <a:xfrm>
            <a:off x="0" y="88900"/>
            <a:ext cx="7899400" cy="38735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22396" b="1113"/>
          <a:stretch/>
        </p:blipFill>
        <p:spPr>
          <a:xfrm>
            <a:off x="0" y="88900"/>
            <a:ext cx="9461500" cy="38735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900"/>
            <a:ext cx="12192000" cy="391710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3"/>
          <a:srcRect b="69287"/>
          <a:stretch/>
        </p:blipFill>
        <p:spPr>
          <a:xfrm>
            <a:off x="0" y="4100975"/>
            <a:ext cx="12192000" cy="521826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3"/>
          <a:srcRect b="35652"/>
          <a:stretch/>
        </p:blipFill>
        <p:spPr>
          <a:xfrm>
            <a:off x="0" y="4100975"/>
            <a:ext cx="12192000" cy="109332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00974"/>
            <a:ext cx="12192000" cy="1699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73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972300" cy="685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19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Gesloten vragen H4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Kom je er niet uit, lees de theorie voor de opdracht uit h4.</a:t>
            </a:r>
          </a:p>
          <a:p>
            <a:r>
              <a:rPr lang="nl-NL" sz="2500" dirty="0" smtClean="0"/>
              <a:t>5 minuten de tijd. 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62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79271" b="1823"/>
          <a:stretch/>
        </p:blipFill>
        <p:spPr>
          <a:xfrm>
            <a:off x="0" y="0"/>
            <a:ext cx="2527300" cy="29464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60834" b="976"/>
          <a:stretch/>
        </p:blipFill>
        <p:spPr>
          <a:xfrm>
            <a:off x="0" y="0"/>
            <a:ext cx="4775200" cy="29718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42396" b="1823"/>
          <a:stretch/>
        </p:blipFill>
        <p:spPr>
          <a:xfrm>
            <a:off x="0" y="0"/>
            <a:ext cx="7023100" cy="2946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r="24271" b="1400"/>
          <a:stretch/>
        </p:blipFill>
        <p:spPr>
          <a:xfrm>
            <a:off x="0" y="0"/>
            <a:ext cx="9232900" cy="29591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001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68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Planning vandaag.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Les 2: Hoofdstuk </a:t>
            </a:r>
            <a:r>
              <a:rPr lang="nl-NL" sz="2800" dirty="0"/>
              <a:t>5: 5.1 t/m 5.7</a:t>
            </a:r>
          </a:p>
          <a:p>
            <a:r>
              <a:rPr lang="nl-NL" sz="2800" dirty="0" smtClean="0"/>
              <a:t>Les 3: Hoofdstuk </a:t>
            </a:r>
            <a:r>
              <a:rPr lang="nl-NL" sz="2800" dirty="0"/>
              <a:t>5: 5.8 t/m 5.13</a:t>
            </a:r>
          </a:p>
          <a:p>
            <a:endParaRPr lang="nl-NL" sz="2600" dirty="0" smtClean="0"/>
          </a:p>
          <a:p>
            <a:endParaRPr lang="nl-NL" sz="2600" dirty="0" smtClean="0"/>
          </a:p>
          <a:p>
            <a:endParaRPr lang="nl-NL" sz="2600" dirty="0" smtClean="0"/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313175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Bij progressief belasting stelsel. Hoger je inkomens betalen </a:t>
            </a:r>
            <a:r>
              <a:rPr lang="nl-NL" sz="2500" b="1" i="1" u="sng" dirty="0" smtClean="0"/>
              <a:t>relatief</a:t>
            </a:r>
            <a:r>
              <a:rPr lang="nl-NL" sz="2500" dirty="0" smtClean="0"/>
              <a:t> meer belasting.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, de sterkste schouders dragen de zwaarste lasten.</a:t>
            </a:r>
          </a:p>
          <a:p>
            <a:r>
              <a:rPr lang="nl-NL" sz="2500" dirty="0" smtClean="0"/>
              <a:t>Dit noemen we het draagkrachtbeginsel.</a:t>
            </a:r>
          </a:p>
          <a:p>
            <a:r>
              <a:rPr lang="nl-NL" sz="2500" dirty="0" smtClean="0"/>
              <a:t>Wanneer alle spellende leden bij een vereniging contributie betalen, betaald iedereen eigenlijk voor zijn eigen gebruik.</a:t>
            </a:r>
          </a:p>
          <a:p>
            <a:r>
              <a:rPr lang="nl-NL" sz="2500" dirty="0" smtClean="0"/>
              <a:t>Dit noemen we het profijtbeginsel: de gebruiker betaald voor de geleverde diensten.</a:t>
            </a:r>
          </a:p>
        </p:txBody>
      </p:sp>
    </p:spTree>
    <p:extLst>
      <p:ext uri="{BB962C8B-B14F-4D97-AF65-F5344CB8AC3E}">
        <p14:creationId xmlns:p14="http://schemas.microsoft.com/office/powerpoint/2010/main" val="345944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Primaire en secundaire inkomensverdeling.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sz="2500" dirty="0" smtClean="0"/>
              <a:t>De primaire inkomensverdeling = hoe het loon/winst/rente/huur/pacht zijn verdeeld.</a:t>
            </a:r>
          </a:p>
          <a:p>
            <a:r>
              <a:rPr lang="nl-NL" sz="2500" dirty="0" smtClean="0"/>
              <a:t>Secundaire inkomensverdeling = de inkomensverdeling nadat de overheid belasting en sociale inkomens heeft ingehouden en uitkeringen en subsidies heeft verstrekt.</a:t>
            </a:r>
          </a:p>
          <a:p>
            <a:r>
              <a:rPr lang="nl-NL" sz="2500" dirty="0" smtClean="0"/>
              <a:t>Secundaire inkomensverdeling = primair inkomen – ingehouden belasting en sociale premies + uitkeringen en subsidies.</a:t>
            </a:r>
          </a:p>
          <a:p>
            <a:r>
              <a:rPr lang="nl-NL" sz="2500" dirty="0" smtClean="0"/>
              <a:t>Vaak is de verdeling na belasting minder ongelijk dan ervoor.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332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5.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Figuur 5.1</a:t>
            </a:r>
          </a:p>
          <a:p>
            <a:r>
              <a:rPr lang="nl-NL" sz="2500" dirty="0" smtClean="0"/>
              <a:t>Productieproces voegt waarde toe. (inzet van productiefactoren)</a:t>
            </a:r>
          </a:p>
          <a:p>
            <a:r>
              <a:rPr lang="nl-NL" sz="2500" dirty="0" smtClean="0"/>
              <a:t>Kapitaal, arbeid, natuur en ondernemerschap</a:t>
            </a:r>
          </a:p>
          <a:p>
            <a:r>
              <a:rPr lang="nl-NL" sz="2500" dirty="0" smtClean="0"/>
              <a:t>Omzet = prijs * afzet.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8763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vanaf 5.1 eigen baas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5.1,5.2 en 5.3</a:t>
            </a:r>
          </a:p>
          <a:p>
            <a:r>
              <a:rPr lang="nl-NL" sz="2500" dirty="0" smtClean="0"/>
              <a:t>Kom je er niet uit, vraag je buurman/buurvrouw na 6 minuten. Eerder klaar?</a:t>
            </a:r>
          </a:p>
          <a:p>
            <a:r>
              <a:rPr lang="nl-NL" sz="2500" dirty="0" smtClean="0"/>
              <a:t>HW = t/m 5.7</a:t>
            </a:r>
          </a:p>
          <a:p>
            <a:r>
              <a:rPr lang="nl-NL" sz="2500" dirty="0" smtClean="0"/>
              <a:t>12 minuten de tijd. 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8" y="262729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7" y="262729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913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toets: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6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43" y="0"/>
            <a:ext cx="12393135" cy="435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2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Opbrengsten en kosten over een bepaalde periode.</a:t>
            </a:r>
          </a:p>
          <a:p>
            <a:endParaRPr lang="nl-NL" sz="2500" dirty="0"/>
          </a:p>
          <a:p>
            <a:r>
              <a:rPr lang="nl-NL" sz="2500" dirty="0" smtClean="0"/>
              <a:t>Opbrengsten = wat je hebt verdiend, hoeft je niet per </a:t>
            </a:r>
            <a:r>
              <a:rPr lang="nl-NL" sz="2500" dirty="0" err="1" smtClean="0"/>
              <a:t>see</a:t>
            </a:r>
            <a:r>
              <a:rPr lang="nl-NL" sz="2500" dirty="0" smtClean="0"/>
              <a:t> al ontvangen te hebben.</a:t>
            </a:r>
          </a:p>
          <a:p>
            <a:r>
              <a:rPr lang="nl-NL" sz="2500" dirty="0" smtClean="0"/>
              <a:t>Kosten = wat het heeft gekost, hoef je niet perse al uitgegeven te hebben.</a:t>
            </a:r>
          </a:p>
          <a:p>
            <a:endParaRPr lang="nl-NL" sz="2500" dirty="0"/>
          </a:p>
          <a:p>
            <a:r>
              <a:rPr lang="nl-NL" sz="2500" dirty="0" smtClean="0"/>
              <a:t>Denk aan afschrijvingskosten.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392022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Toegevoegde waarde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Is letterlijk wat jij als bedrijf hebt toegevoegd.</a:t>
            </a:r>
          </a:p>
          <a:p>
            <a:r>
              <a:rPr lang="nl-NL" sz="2500" dirty="0" smtClean="0"/>
              <a:t>Kijk naar figuur 5.2</a:t>
            </a:r>
          </a:p>
          <a:p>
            <a:r>
              <a:rPr lang="nl-NL" sz="2500" b="1" dirty="0" smtClean="0"/>
              <a:t>Toegevoegde waarde = omzet – inkoopwaarde grondstoffen (valt ook energiekosten onder)</a:t>
            </a:r>
          </a:p>
          <a:p>
            <a:r>
              <a:rPr lang="nl-NL" sz="2500" dirty="0" smtClean="0"/>
              <a:t>Ken deze formule en kan deze toepassen!.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96213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Lees vanaf de resultatenrekening.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5.5 en 5.6</a:t>
            </a:r>
          </a:p>
          <a:p>
            <a:r>
              <a:rPr lang="nl-NL" sz="2500" dirty="0" smtClean="0"/>
              <a:t>Kom je er niet uit, vraag je buurman/buurvrouw na 6 minuten. Eerder klaar?</a:t>
            </a:r>
          </a:p>
          <a:p>
            <a:r>
              <a:rPr lang="nl-NL" sz="2500" dirty="0" smtClean="0"/>
              <a:t>HW = t/m 5.7</a:t>
            </a:r>
          </a:p>
          <a:p>
            <a:r>
              <a:rPr lang="nl-NL" sz="2500" dirty="0" smtClean="0"/>
              <a:t>12 minuten de tijd. 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8" y="262729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7" y="262729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2920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907" y="-15876"/>
            <a:ext cx="12197907" cy="629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1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6300" y="0"/>
            <a:ext cx="8397702" cy="1930400"/>
          </a:xfrm>
        </p:spPr>
        <p:txBody>
          <a:bodyPr/>
          <a:lstStyle/>
          <a:p>
            <a:r>
              <a:rPr lang="nl-NL" dirty="0" smtClean="0"/>
              <a:t>Een belangrijke formule: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3900" y="457200"/>
            <a:ext cx="9347200" cy="4693573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toegevoegde waarde = omzet – inkoopwaarde van de omzet (inclusief energiekosten)</a:t>
            </a:r>
          </a:p>
          <a:p>
            <a:r>
              <a:rPr lang="nl-NL" sz="2500" dirty="0" smtClean="0"/>
              <a:t>De toegevoegde waarde = gelijk aan de som van de inkomens huur/rente/pacht/winst/loon.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De toegevoegde waarde ontstaat uit het inzetten van de productiefactoren: arbeid/kapitaal/ondernemerschap/natuur.</a:t>
            </a:r>
          </a:p>
          <a:p>
            <a:r>
              <a:rPr lang="nl-NL" sz="2500" dirty="0" smtClean="0"/>
              <a:t>Wanneer je gebruikt maakt van productiefactoren, moet je de gene die dit mogelijk heeft gemaakt daarvoor belonen.</a:t>
            </a:r>
          </a:p>
          <a:p>
            <a:r>
              <a:rPr lang="nl-NL" sz="2500" dirty="0" smtClean="0"/>
              <a:t>De beloning van arbeid = loon, van kapitaal = rente of huur, van ondernemerschap = winst en van natuur = pacht.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de beloningen zijn gelijk aan de toegevoegde waarde.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3174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Theorie herhalen gisteren, 3 sommen bespreken, herhaling en oefening.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3: 5.8 t/m 5.13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8581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resultatenrekening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Opbrengsten en kosten over een bepaalde periode.</a:t>
            </a:r>
          </a:p>
          <a:p>
            <a:endParaRPr lang="nl-NL" sz="2500" dirty="0"/>
          </a:p>
          <a:p>
            <a:r>
              <a:rPr lang="nl-NL" sz="2500" dirty="0" smtClean="0"/>
              <a:t>Opbrengsten = wat je hebt verdiend, hoeft je niet per </a:t>
            </a:r>
            <a:r>
              <a:rPr lang="nl-NL" sz="2500" dirty="0" err="1" smtClean="0"/>
              <a:t>see</a:t>
            </a:r>
            <a:r>
              <a:rPr lang="nl-NL" sz="2500" dirty="0" smtClean="0"/>
              <a:t> al ontvangen te hebben.</a:t>
            </a:r>
          </a:p>
          <a:p>
            <a:r>
              <a:rPr lang="nl-NL" sz="2500" dirty="0" smtClean="0"/>
              <a:t>Kosten = wat het heeft gekost, hoef je niet perse al uitgegeven te hebben.</a:t>
            </a:r>
          </a:p>
          <a:p>
            <a:endParaRPr lang="nl-NL" sz="2500" dirty="0"/>
          </a:p>
          <a:p>
            <a:r>
              <a:rPr lang="nl-NL" sz="2500" dirty="0" smtClean="0"/>
              <a:t>Denk aan afschrijvingskosten.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6277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Toegevoegde waarde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Is letterlijk wat jij als bedrijf hebt toegevoegd.</a:t>
            </a:r>
          </a:p>
          <a:p>
            <a:r>
              <a:rPr lang="nl-NL" sz="2500" dirty="0" smtClean="0"/>
              <a:t>Kijk naar figuur 5.2</a:t>
            </a:r>
          </a:p>
          <a:p>
            <a:r>
              <a:rPr lang="nl-NL" sz="2500" b="1" dirty="0" smtClean="0"/>
              <a:t>Toegevoegde waarde = omzet – inkoopwaarde grondstoffen (valt ook energiekosten onder)</a:t>
            </a:r>
          </a:p>
          <a:p>
            <a:r>
              <a:rPr lang="nl-NL" sz="2500" dirty="0" smtClean="0"/>
              <a:t>Ken deze formule en kan deze toepassen!.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8605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6300" y="0"/>
            <a:ext cx="8397702" cy="1930400"/>
          </a:xfrm>
        </p:spPr>
        <p:txBody>
          <a:bodyPr/>
          <a:lstStyle/>
          <a:p>
            <a:r>
              <a:rPr lang="nl-NL" dirty="0" smtClean="0"/>
              <a:t>Een belangrijke formule: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23900" y="457200"/>
            <a:ext cx="9347200" cy="4693573"/>
          </a:xfrm>
        </p:spPr>
        <p:txBody>
          <a:bodyPr>
            <a:noAutofit/>
          </a:bodyPr>
          <a:lstStyle/>
          <a:p>
            <a:r>
              <a:rPr lang="nl-NL" sz="2500" dirty="0" smtClean="0"/>
              <a:t>De toegevoegde waarde = omzet – inkoopwaarde van de omzet (inclusief energiekosten)</a:t>
            </a:r>
          </a:p>
          <a:p>
            <a:r>
              <a:rPr lang="nl-NL" sz="2500" dirty="0" smtClean="0"/>
              <a:t>De toegevoegde waarde = gelijk aan de som van de inkomens huur/rente/pacht/winst/loon.</a:t>
            </a:r>
          </a:p>
          <a:p>
            <a:r>
              <a:rPr lang="nl-NL" sz="2500" dirty="0" smtClean="0"/>
              <a:t>Waarom?</a:t>
            </a:r>
          </a:p>
          <a:p>
            <a:r>
              <a:rPr lang="nl-NL" sz="2500" dirty="0" smtClean="0"/>
              <a:t>De toegevoegde waarde ontstaat uit het inzetten van de productiefactoren: arbeid/kapitaal/ondernemerschap/natuur.</a:t>
            </a:r>
          </a:p>
          <a:p>
            <a:r>
              <a:rPr lang="nl-NL" sz="2500" dirty="0" smtClean="0"/>
              <a:t>Wanneer je gebruikt maakt van productiefactoren, moet je de gene die dit mogelijk heeft gemaakt daarvoor belonen.</a:t>
            </a:r>
          </a:p>
          <a:p>
            <a:r>
              <a:rPr lang="nl-NL" sz="2500" dirty="0" smtClean="0"/>
              <a:t>De beloning van arbeid = loon, van kapitaal = rente of huur, van ondernemerschap = winst en van natuur = pacht.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de beloningen zijn gelijk aan de toegevoegde waarde.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5999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45695"/>
            <a:ext cx="8596668" cy="1320800"/>
          </a:xfrm>
        </p:spPr>
        <p:txBody>
          <a:bodyPr/>
          <a:lstStyle/>
          <a:p>
            <a:r>
              <a:rPr lang="nl-NL" dirty="0" smtClean="0"/>
              <a:t>Planner aankomende 3 lessen.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2185989"/>
            <a:ext cx="8596668" cy="3880773"/>
          </a:xfrm>
        </p:spPr>
        <p:txBody>
          <a:bodyPr>
            <a:normAutofit/>
          </a:bodyPr>
          <a:lstStyle/>
          <a:p>
            <a:r>
              <a:rPr lang="nl-NL" sz="2600" dirty="0" smtClean="0"/>
              <a:t>Les 1: afmaken hoofdstuk 4.</a:t>
            </a:r>
          </a:p>
          <a:p>
            <a:r>
              <a:rPr lang="nl-NL" sz="2600" dirty="0" smtClean="0"/>
              <a:t>Les 2: 5.1 t/m 5.7</a:t>
            </a:r>
          </a:p>
          <a:p>
            <a:r>
              <a:rPr lang="nl-NL" sz="2600" dirty="0" smtClean="0"/>
              <a:t>Les 3: afmaken H5.</a:t>
            </a:r>
          </a:p>
          <a:p>
            <a:endParaRPr lang="nl-NL" sz="2600" dirty="0" smtClean="0"/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5050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5.8</a:t>
            </a:r>
          </a:p>
          <a:p>
            <a:r>
              <a:rPr lang="nl-NL" sz="2500" dirty="0" smtClean="0"/>
              <a:t>Kom je er niet uit, vraag je buurman/buurvrouw na 6 minuten. Eerder klaar?</a:t>
            </a:r>
          </a:p>
          <a:p>
            <a:r>
              <a:rPr lang="nl-NL" sz="2500" dirty="0" smtClean="0"/>
              <a:t>HW = t/m 5.13</a:t>
            </a:r>
          </a:p>
          <a:p>
            <a:r>
              <a:rPr lang="nl-NL" sz="2500" dirty="0" smtClean="0"/>
              <a:t>13 minuten de tijd. </a:t>
            </a:r>
            <a:endParaRPr lang="nl-NL" sz="2500" dirty="0"/>
          </a:p>
          <a:p>
            <a:r>
              <a:rPr lang="nl-NL" sz="2500" dirty="0" smtClean="0"/>
              <a:t>Na 6 minuten mag je overleggen, ik geef dit aan.</a:t>
            </a:r>
          </a:p>
          <a:p>
            <a:r>
              <a:rPr lang="nl-NL" sz="2500" dirty="0" smtClean="0"/>
              <a:t>Eerder klaar? Aan de slag met 5.12 en 5.13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8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8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7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266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987"/>
            <a:ext cx="12192000" cy="602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38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opdracht 5.12 en 5.13</a:t>
            </a:r>
          </a:p>
          <a:p>
            <a:r>
              <a:rPr lang="nl-NL" sz="2500" dirty="0" smtClean="0"/>
              <a:t>Kom je er niet uit, vraag je buurman/buurvrouw na 6 minuten. Eerder klaar?</a:t>
            </a:r>
          </a:p>
          <a:p>
            <a:r>
              <a:rPr lang="nl-NL" sz="2500" dirty="0" smtClean="0"/>
              <a:t>HW = t/m 5.13</a:t>
            </a:r>
          </a:p>
          <a:p>
            <a:r>
              <a:rPr lang="nl-NL" sz="2500" dirty="0" smtClean="0"/>
              <a:t>13 minuten de tijd. </a:t>
            </a:r>
            <a:endParaRPr lang="nl-NL" sz="2500" dirty="0"/>
          </a:p>
          <a:p>
            <a:r>
              <a:rPr lang="nl-NL" sz="2500" dirty="0" smtClean="0"/>
              <a:t>Na 6 minuten mag je overleggen, ik geef dit aan.</a:t>
            </a:r>
          </a:p>
          <a:p>
            <a:r>
              <a:rPr lang="nl-NL" sz="2500" dirty="0" smtClean="0"/>
              <a:t>Eerder klaar? Aan de slag met de gesloten vragen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9" y="262729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9898" y="262729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70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79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17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Maak de gesloten vragen</a:t>
            </a:r>
          </a:p>
          <a:p>
            <a:r>
              <a:rPr lang="nl-NL" sz="2500" dirty="0" smtClean="0"/>
              <a:t>Kom je er niet uit, vraag je buurman/buurvrouw na 6 minuten. Eerder klaar?</a:t>
            </a:r>
          </a:p>
          <a:p>
            <a:r>
              <a:rPr lang="nl-NL" sz="2500" dirty="0" smtClean="0"/>
              <a:t>HW = t/m 5.13</a:t>
            </a:r>
          </a:p>
          <a:p>
            <a:r>
              <a:rPr lang="nl-NL" sz="2500" dirty="0"/>
              <a:t>8</a:t>
            </a:r>
            <a:r>
              <a:rPr lang="nl-NL" sz="2500" dirty="0" smtClean="0"/>
              <a:t> minuten de tijd. </a:t>
            </a:r>
            <a:endParaRPr lang="nl-NL" sz="2500" dirty="0"/>
          </a:p>
          <a:p>
            <a:r>
              <a:rPr lang="nl-NL" sz="2500" dirty="0" smtClean="0"/>
              <a:t>Na 6 minuten mag je overleggen, ik geef dit aan.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8271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83750" b="33003"/>
          <a:stretch/>
        </p:blipFill>
        <p:spPr>
          <a:xfrm>
            <a:off x="0" y="65086"/>
            <a:ext cx="1981200" cy="185261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71250" b="32543"/>
          <a:stretch/>
        </p:blipFill>
        <p:spPr>
          <a:xfrm>
            <a:off x="0" y="65086"/>
            <a:ext cx="3505200" cy="186531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66538"/>
          <a:stretch/>
        </p:blipFill>
        <p:spPr>
          <a:xfrm>
            <a:off x="0" y="1905000"/>
            <a:ext cx="12192000" cy="92528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086"/>
            <a:ext cx="12192000" cy="2765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2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4.8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Kom je er niet uit, lees de theorie voor de opdracht</a:t>
            </a:r>
          </a:p>
          <a:p>
            <a:r>
              <a:rPr lang="nl-NL" sz="2500" dirty="0" smtClean="0"/>
              <a:t>Eerder klaar? Opgave 4.9, lastige opgaves.</a:t>
            </a:r>
          </a:p>
          <a:p>
            <a:r>
              <a:rPr lang="nl-NL" sz="2500" dirty="0" smtClean="0"/>
              <a:t>10 minuten de tijd. </a:t>
            </a:r>
            <a:endParaRPr lang="nl-NL" sz="2500" dirty="0"/>
          </a:p>
          <a:p>
            <a:r>
              <a:rPr lang="nl-NL" sz="2500" dirty="0" smtClean="0"/>
              <a:t>Na 6 minuten mag je overleggen, ik geef dit aan.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923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6678"/>
          <a:stretch/>
        </p:blipFill>
        <p:spPr>
          <a:xfrm>
            <a:off x="0" y="1"/>
            <a:ext cx="12192000" cy="86563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4342"/>
          <a:stretch/>
        </p:blipFill>
        <p:spPr>
          <a:xfrm>
            <a:off x="0" y="1"/>
            <a:ext cx="12192000" cy="169468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24451"/>
          <a:stretch/>
        </p:blipFill>
        <p:spPr>
          <a:xfrm>
            <a:off x="0" y="1"/>
            <a:ext cx="12192000" cy="280416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711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84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4.9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18942" y="1339403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Kom je er niet uit, lees de theorie voor de opdracht</a:t>
            </a:r>
          </a:p>
          <a:p>
            <a:r>
              <a:rPr lang="nl-NL" sz="2500" dirty="0" smtClean="0"/>
              <a:t>15 minuten de tijd. </a:t>
            </a:r>
            <a:endParaRPr lang="nl-NL" sz="2500" dirty="0"/>
          </a:p>
          <a:p>
            <a:r>
              <a:rPr lang="nl-NL" sz="2500" dirty="0" smtClean="0"/>
              <a:t>Na 6 minuten mag je overleggen, ik geef dit aan.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9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9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7559898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7559897" y="262729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7559896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7551905" y="266020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Ovaal 17"/>
          <p:cNvSpPr/>
          <p:nvPr/>
        </p:nvSpPr>
        <p:spPr>
          <a:xfrm>
            <a:off x="7543914" y="26601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7039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815"/>
          <a:stretch/>
        </p:blipFill>
        <p:spPr>
          <a:xfrm>
            <a:off x="0" y="0"/>
            <a:ext cx="12192000" cy="45110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3852"/>
          <a:stretch/>
        </p:blipFill>
        <p:spPr>
          <a:xfrm>
            <a:off x="0" y="0"/>
            <a:ext cx="12192000" cy="89001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1821"/>
          <a:stretch/>
        </p:blipFill>
        <p:spPr>
          <a:xfrm>
            <a:off x="0" y="0"/>
            <a:ext cx="12192000" cy="320649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6070"/>
          <a:stretch/>
        </p:blipFill>
        <p:spPr>
          <a:xfrm>
            <a:off x="0" y="0"/>
            <a:ext cx="12192000" cy="352348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0760"/>
          <a:stretch/>
        </p:blipFill>
        <p:spPr>
          <a:xfrm>
            <a:off x="0" y="0"/>
            <a:ext cx="12192000" cy="381609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4346"/>
          <a:stretch/>
        </p:blipFill>
        <p:spPr>
          <a:xfrm>
            <a:off x="0" y="0"/>
            <a:ext cx="12192000" cy="416966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9700"/>
          <a:stretch/>
        </p:blipFill>
        <p:spPr>
          <a:xfrm>
            <a:off x="0" y="0"/>
            <a:ext cx="12192000" cy="4425696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12621"/>
          <a:stretch/>
        </p:blipFill>
        <p:spPr>
          <a:xfrm>
            <a:off x="0" y="0"/>
            <a:ext cx="12192000" cy="481584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1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36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611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49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10509"/>
          <a:stretch/>
        </p:blipFill>
        <p:spPr>
          <a:xfrm>
            <a:off x="0" y="-1"/>
            <a:ext cx="6949440" cy="6144769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6949440" cy="6866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78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2006</TotalTime>
  <Words>1036</Words>
  <Application>Microsoft Office PowerPoint</Application>
  <PresentationFormat>Breedbeeld</PresentationFormat>
  <Paragraphs>217</Paragraphs>
  <Slides>35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35</vt:i4>
      </vt:variant>
    </vt:vector>
  </HeadingPairs>
  <TitlesOfParts>
    <vt:vector size="39" baseType="lpstr">
      <vt:lpstr>Arial</vt:lpstr>
      <vt:lpstr>Trebuchet MS</vt:lpstr>
      <vt:lpstr>Wingdings 3</vt:lpstr>
      <vt:lpstr>Facet</vt:lpstr>
      <vt:lpstr>Welkom 4 Havo.</vt:lpstr>
      <vt:lpstr>Nabespreken toets:</vt:lpstr>
      <vt:lpstr>Planner aankomende 3 lessen. </vt:lpstr>
      <vt:lpstr>Opdracht 4.8</vt:lpstr>
      <vt:lpstr>PowerPoint-presentatie</vt:lpstr>
      <vt:lpstr>Opdracht 4.9</vt:lpstr>
      <vt:lpstr>PowerPoint-presentatie</vt:lpstr>
      <vt:lpstr>PowerPoint-presentatie</vt:lpstr>
      <vt:lpstr>PowerPoint-presentatie</vt:lpstr>
      <vt:lpstr>Opdracht 4.15</vt:lpstr>
      <vt:lpstr>PowerPoint-presentatie</vt:lpstr>
      <vt:lpstr>PowerPoint-presentatie</vt:lpstr>
      <vt:lpstr>Gesloten vragen H4</vt:lpstr>
      <vt:lpstr>PowerPoint-presentatie</vt:lpstr>
      <vt:lpstr>Planning vandaag.</vt:lpstr>
      <vt:lpstr>PowerPoint-presentatie</vt:lpstr>
      <vt:lpstr>Primaire en secundaire inkomensverdeling.</vt:lpstr>
      <vt:lpstr>Hoofdstuk 5.</vt:lpstr>
      <vt:lpstr>Lees vanaf 5.1 eigen baas</vt:lpstr>
      <vt:lpstr>PowerPoint-presentatie</vt:lpstr>
      <vt:lpstr>resultatenrekening</vt:lpstr>
      <vt:lpstr>Toegevoegde waarde</vt:lpstr>
      <vt:lpstr>Lees vanaf de resultatenrekening.</vt:lpstr>
      <vt:lpstr>PowerPoint-presentatie</vt:lpstr>
      <vt:lpstr>Een belangrijke formule:</vt:lpstr>
      <vt:lpstr>Theorie herhalen gisteren, 3 sommen bespreken, herhaling en oefening.</vt:lpstr>
      <vt:lpstr>resultatenrekening</vt:lpstr>
      <vt:lpstr>Toegevoegde waarde</vt:lpstr>
      <vt:lpstr>Een belangrijke formule: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terug VWO 5.</dc:title>
  <dc:creator>Bas Jacobs</dc:creator>
  <cp:lastModifiedBy>Bas Jacobs</cp:lastModifiedBy>
  <cp:revision>65</cp:revision>
  <dcterms:created xsi:type="dcterms:W3CDTF">2016-09-06T06:57:02Z</dcterms:created>
  <dcterms:modified xsi:type="dcterms:W3CDTF">2018-01-27T08:20:27Z</dcterms:modified>
</cp:coreProperties>
</file>